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80" r:id="rId2"/>
    <p:sldId id="257" r:id="rId3"/>
    <p:sldId id="270" r:id="rId4"/>
    <p:sldId id="266" r:id="rId5"/>
    <p:sldId id="271" r:id="rId6"/>
    <p:sldId id="272" r:id="rId7"/>
    <p:sldId id="262" r:id="rId8"/>
    <p:sldId id="277" r:id="rId9"/>
    <p:sldId id="273" r:id="rId10"/>
    <p:sldId id="275" r:id="rId11"/>
    <p:sldId id="278" r:id="rId12"/>
    <p:sldId id="276" r:id="rId13"/>
    <p:sldId id="279" r:id="rId14"/>
    <p:sldId id="263" r:id="rId15"/>
    <p:sldId id="265" r:id="rId16"/>
  </p:sldIdLst>
  <p:sldSz cx="18288000" cy="10287000"/>
  <p:notesSz cx="6858000" cy="9144000"/>
  <p:embeddedFontLst>
    <p:embeddedFont>
      <p:font typeface="Arimo Bold" panose="020B0604020202020204" charset="0"/>
      <p:regular r:id="rId18"/>
    </p:embeddedFont>
    <p:embeddedFont>
      <p:font typeface="Barlow" panose="000005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74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6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4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85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08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52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  <p:sldLayoutId id="214748366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0.png"/><Relationship Id="rId4" Type="http://schemas.openxmlformats.org/officeDocument/2006/relationships/hyperlink" Target="https://gamma.app/?utm_source=made-with-gamm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9546E841-30C4-818E-BCBA-0918BB64F57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AEE8DD1-0A9F-CA6C-CE64-3AF0C2214C73}"/>
              </a:ext>
            </a:extLst>
          </p:cNvPr>
          <p:cNvGrpSpPr/>
          <p:nvPr/>
        </p:nvGrpSpPr>
        <p:grpSpPr>
          <a:xfrm>
            <a:off x="12290" y="0"/>
            <a:ext cx="18288000" cy="10287000"/>
            <a:chOff x="91357" y="-58993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91FE0CC-E1B6-BBA7-514F-D68A69D2C59C}"/>
                </a:ext>
              </a:extLst>
            </p:cNvPr>
            <p:cNvSpPr/>
            <p:nvPr/>
          </p:nvSpPr>
          <p:spPr>
            <a:xfrm>
              <a:off x="91357" y="-58993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  <p:txBody>
            <a:bodyPr/>
            <a:lstStyle/>
            <a:p>
              <a:endParaRPr lang="en-IN" dirty="0"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endParaRPr>
            </a:p>
          </p:txBody>
        </p:sp>
      </p:grpSp>
      <p:sp>
        <p:nvSpPr>
          <p:cNvPr id="5" name="Freeform 6" descr="preencoded.png">
            <a:extLst>
              <a:ext uri="{FF2B5EF4-FFF2-40B4-BE49-F238E27FC236}">
                <a16:creationId xmlns:a16="http://schemas.microsoft.com/office/drawing/2014/main" id="{88A3F697-351D-0AF4-87AB-A7A56D0CA20E}"/>
              </a:ext>
            </a:extLst>
          </p:cNvPr>
          <p:cNvSpPr/>
          <p:nvPr/>
        </p:nvSpPr>
        <p:spPr>
          <a:xfrm>
            <a:off x="4916" y="17206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7895379-09DA-9C92-C374-398A3D4093EF}"/>
              </a:ext>
            </a:extLst>
          </p:cNvPr>
          <p:cNvSpPr txBox="1"/>
          <p:nvPr/>
        </p:nvSpPr>
        <p:spPr>
          <a:xfrm>
            <a:off x="7940503" y="419100"/>
            <a:ext cx="9269909" cy="177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 dirty="0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Heart Disease Diagnosis Chatbot using </a:t>
            </a:r>
            <a:r>
              <a:rPr lang="en-US" sz="5374" b="1" dirty="0" err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DifY</a:t>
            </a:r>
            <a:r>
              <a:rPr lang="en-US" sz="5374" b="1" dirty="0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 AI</a:t>
            </a: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0039A8AA-0283-2DB3-418B-79014D3B8243}"/>
              </a:ext>
            </a:extLst>
          </p:cNvPr>
          <p:cNvSpPr/>
          <p:nvPr/>
        </p:nvSpPr>
        <p:spPr>
          <a:xfrm>
            <a:off x="7940503" y="2324100"/>
            <a:ext cx="9269909" cy="1975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237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explores the development and application of an AI-powered chatbot built using Dify AI and the Kaggle Heart CSV Dataset. The chatbot provides personalized health advice and insights based on user-provided information.</a:t>
            </a:r>
            <a:endParaRPr lang="en-US" sz="2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38793D-E8FA-C0DE-CA19-5A2D8404AB70}"/>
              </a:ext>
            </a:extLst>
          </p:cNvPr>
          <p:cNvSpPr txBox="1"/>
          <p:nvPr/>
        </p:nvSpPr>
        <p:spPr>
          <a:xfrm>
            <a:off x="7848600" y="4991100"/>
            <a:ext cx="5562600" cy="429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80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TEAM NAME</a:t>
            </a:r>
            <a:r>
              <a:rPr lang="en-IN" sz="238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: </a:t>
            </a:r>
            <a:r>
              <a:rPr lang="en-IN" sz="2380">
                <a:solidFill>
                  <a:schemeClr val="bg1"/>
                </a:solidFill>
                <a:latin typeface="Barlow" panose="00000500000000000000" pitchFamily="2" charset="0"/>
                <a:ea typeface="Arimo Bold" panose="020B0604020202020204" charset="0"/>
                <a:cs typeface="Arimo Bold" panose="020B0604020202020204" charset="0"/>
              </a:rPr>
              <a:t>SVS</a:t>
            </a:r>
            <a:endParaRPr lang="en-IN" sz="2380" dirty="0">
              <a:solidFill>
                <a:schemeClr val="bg1"/>
              </a:solidFill>
              <a:latin typeface="Barlow" panose="00000500000000000000" pitchFamily="2" charset="0"/>
              <a:ea typeface="Arimo Bold" panose="020B0604020202020204" charset="0"/>
              <a:cs typeface="Arimo Bold" panose="020B0604020202020204" charset="0"/>
            </a:endParaRPr>
          </a:p>
          <a:p>
            <a:endParaRPr lang="en-IN" sz="2380" dirty="0">
              <a:solidFill>
                <a:schemeClr val="bg1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  <a:p>
            <a:r>
              <a:rPr lang="en-IN" sz="2380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TEAM MEMBERS : </a:t>
            </a:r>
            <a:r>
              <a:rPr lang="en-IN" sz="2380" dirty="0">
                <a:solidFill>
                  <a:schemeClr val="bg1"/>
                </a:solidFill>
                <a:latin typeface="Barlow" panose="00000500000000000000" pitchFamily="2" charset="0"/>
                <a:ea typeface="Arimo Bold" panose="020B0604020202020204" charset="0"/>
                <a:cs typeface="Arimo Bold" panose="020B0604020202020204" charset="0"/>
              </a:rPr>
              <a:t>K. </a:t>
            </a:r>
            <a:r>
              <a:rPr lang="en-IN" sz="2380" dirty="0" err="1">
                <a:solidFill>
                  <a:schemeClr val="bg1"/>
                </a:solidFill>
                <a:latin typeface="Barlow" panose="00000500000000000000" pitchFamily="2" charset="0"/>
                <a:ea typeface="Arimo Bold" panose="020B0604020202020204" charset="0"/>
                <a:cs typeface="Arimo Bold" panose="020B0604020202020204" charset="0"/>
              </a:rPr>
              <a:t>Srivalli</a:t>
            </a:r>
            <a:endParaRPr lang="en-IN" sz="2380" dirty="0">
              <a:solidFill>
                <a:schemeClr val="bg1"/>
              </a:solidFill>
              <a:latin typeface="Barlow" panose="00000500000000000000" pitchFamily="2" charset="0"/>
              <a:ea typeface="Arimo Bold" panose="020B0604020202020204" charset="0"/>
              <a:cs typeface="Arimo Bold" panose="020B0604020202020204" charset="0"/>
            </a:endParaRPr>
          </a:p>
          <a:p>
            <a:r>
              <a:rPr lang="en-IN" sz="2380" dirty="0">
                <a:solidFill>
                  <a:schemeClr val="bg1"/>
                </a:solidFill>
                <a:latin typeface="Barlow" panose="00000500000000000000" pitchFamily="2" charset="0"/>
                <a:ea typeface="Arimo Bold" panose="020B0604020202020204" charset="0"/>
                <a:cs typeface="Arimo Bold" panose="020B0604020202020204" charset="0"/>
              </a:rPr>
              <a:t>                                              K. Vindhya Sri</a:t>
            </a:r>
          </a:p>
          <a:p>
            <a:r>
              <a:rPr lang="en-IN" sz="2380" dirty="0">
                <a:solidFill>
                  <a:schemeClr val="bg1"/>
                </a:solidFill>
                <a:latin typeface="Barlow" panose="00000500000000000000" pitchFamily="2" charset="0"/>
                <a:ea typeface="Arimo Bold" panose="020B0604020202020204" charset="0"/>
                <a:cs typeface="Arimo Bold" panose="020B0604020202020204" charset="0"/>
              </a:rPr>
              <a:t>                                              CH. </a:t>
            </a:r>
            <a:r>
              <a:rPr lang="en-IN" sz="2380" dirty="0" err="1">
                <a:solidFill>
                  <a:schemeClr val="bg1"/>
                </a:solidFill>
                <a:latin typeface="Barlow" panose="00000500000000000000" pitchFamily="2" charset="0"/>
                <a:ea typeface="Arimo Bold" panose="020B0604020202020204" charset="0"/>
                <a:cs typeface="Arimo Bold" panose="020B0604020202020204" charset="0"/>
              </a:rPr>
              <a:t>Srujana</a:t>
            </a:r>
            <a:endParaRPr lang="en-IN" sz="2380" dirty="0">
              <a:solidFill>
                <a:schemeClr val="bg1"/>
              </a:solidFill>
              <a:latin typeface="Barlow" panose="00000500000000000000" pitchFamily="2" charset="0"/>
              <a:ea typeface="Arimo Bold" panose="020B0604020202020204" charset="0"/>
              <a:cs typeface="Arimo Bold" panose="020B0604020202020204" charset="0"/>
            </a:endParaRPr>
          </a:p>
          <a:p>
            <a:r>
              <a:rPr lang="en-IN" sz="2380" dirty="0">
                <a:solidFill>
                  <a:schemeClr val="bg1"/>
                </a:solidFill>
                <a:latin typeface="Barlow" panose="00000500000000000000" pitchFamily="2" charset="0"/>
                <a:ea typeface="Arimo Bold" panose="020B0604020202020204" charset="0"/>
                <a:cs typeface="Arimo Bold" panose="020B0604020202020204" charset="0"/>
              </a:rPr>
              <a:t> </a:t>
            </a:r>
          </a:p>
          <a:p>
            <a:r>
              <a:rPr lang="en-IN" sz="2670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AI HACK DAY 2025</a:t>
            </a:r>
          </a:p>
          <a:p>
            <a:endParaRPr lang="en-IN" sz="2670" dirty="0">
              <a:solidFill>
                <a:schemeClr val="bg1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  <a:p>
            <a:r>
              <a:rPr lang="en-IN" sz="2670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DATE: </a:t>
            </a:r>
            <a:r>
              <a:rPr lang="en-IN" sz="2380" dirty="0">
                <a:solidFill>
                  <a:schemeClr val="bg1"/>
                </a:solidFill>
                <a:latin typeface="Barlow" panose="00000500000000000000" pitchFamily="2" charset="0"/>
                <a:ea typeface="Arimo Bold" panose="020B0604020202020204" charset="0"/>
                <a:cs typeface="Arimo Bold" panose="020B0604020202020204" charset="0"/>
              </a:rPr>
              <a:t>25</a:t>
            </a:r>
            <a:r>
              <a:rPr lang="en-IN" sz="2380" baseline="30000" dirty="0">
                <a:solidFill>
                  <a:schemeClr val="bg1"/>
                </a:solidFill>
                <a:latin typeface="Barlow" panose="00000500000000000000" pitchFamily="2" charset="0"/>
                <a:ea typeface="Arimo Bold" panose="020B0604020202020204" charset="0"/>
                <a:cs typeface="Arimo Bold" panose="020B0604020202020204" charset="0"/>
              </a:rPr>
              <a:t>th</a:t>
            </a:r>
            <a:r>
              <a:rPr lang="en-IN" sz="2380" dirty="0">
                <a:solidFill>
                  <a:schemeClr val="bg1"/>
                </a:solidFill>
                <a:latin typeface="Barlow" panose="00000500000000000000" pitchFamily="2" charset="0"/>
                <a:ea typeface="Arimo Bold" panose="020B0604020202020204" charset="0"/>
                <a:cs typeface="Arimo Bold" panose="020B0604020202020204" charset="0"/>
              </a:rPr>
              <a:t> JANUARY 2025</a:t>
            </a:r>
          </a:p>
          <a:p>
            <a:endParaRPr lang="en-IN" sz="2670" dirty="0">
              <a:solidFill>
                <a:schemeClr val="bg1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  <a:p>
            <a:endParaRPr lang="en-IN" sz="2380" dirty="0">
              <a:solidFill>
                <a:schemeClr val="bg1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809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5100AEB2-581B-75E6-D9F1-DB6DC4F176C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49DEF-96DF-8B5A-0FC3-35140D62E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" y="0"/>
            <a:ext cx="18282583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17412-586B-BFE3-F5E3-E5B9A63F9C69}"/>
              </a:ext>
            </a:extLst>
          </p:cNvPr>
          <p:cNvSpPr txBox="1"/>
          <p:nvPr/>
        </p:nvSpPr>
        <p:spPr>
          <a:xfrm>
            <a:off x="444910" y="354935"/>
            <a:ext cx="10439400" cy="918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370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Project Demo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A4FE89-0185-7413-8E89-F1983181AE89}"/>
              </a:ext>
            </a:extLst>
          </p:cNvPr>
          <p:cNvSpPr txBox="1"/>
          <p:nvPr/>
        </p:nvSpPr>
        <p:spPr>
          <a:xfrm>
            <a:off x="437536" y="1217042"/>
            <a:ext cx="1327109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9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Functional Walkthrough:</a:t>
            </a:r>
            <a:r>
              <a:rPr lang="en-US" sz="2690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2380" dirty="0">
                <a:solidFill>
                  <a:schemeClr val="bg1"/>
                </a:solidFill>
                <a:latin typeface="Barlow" panose="00000500000000000000" pitchFamily="2" charset="0"/>
              </a:rPr>
              <a:t>Screenshots of the chatbot interface and its responses.</a:t>
            </a:r>
            <a:endParaRPr lang="en-IN" sz="238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80DE06-759F-5985-5FF1-5F6B61025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3" y="1999669"/>
            <a:ext cx="18052394" cy="828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88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0"/>
            <a:ext cx="6858000" cy="102904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8286" y="635051"/>
            <a:ext cx="9813429" cy="1283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Conversational Flows and User Interactions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85" y="2264570"/>
            <a:ext cx="1154758" cy="18477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09367" y="2495401"/>
            <a:ext cx="3121819" cy="320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Greeting and Introduction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309367" y="2954685"/>
            <a:ext cx="8312349" cy="369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75"/>
              </a:lnSpc>
            </a:pPr>
            <a:r>
              <a:rPr lang="en-US" sz="181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chatbot initiates a friendly greeting and explains its purpose.</a:t>
            </a:r>
            <a:endParaRPr lang="en-US" sz="181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85" y="4112271"/>
            <a:ext cx="1154758" cy="18477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09366" y="4343103"/>
            <a:ext cx="3318273" cy="320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Information Collection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309367" y="4802386"/>
            <a:ext cx="8312349" cy="739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75"/>
              </a:lnSpc>
            </a:pPr>
            <a:r>
              <a:rPr lang="en-US" sz="181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chatbot gathers relevant information from the user, such as age, gender, and medical history.</a:t>
            </a:r>
            <a:endParaRPr lang="en-US" sz="1813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85" y="5959972"/>
            <a:ext cx="1154758" cy="18477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09366" y="6190804"/>
            <a:ext cx="3893195" cy="320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Recommendations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309367" y="6650088"/>
            <a:ext cx="8312349" cy="739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75"/>
              </a:lnSpc>
            </a:pPr>
            <a:r>
              <a:rPr lang="en-US" sz="181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Based on the user's information, the chatbot provides personalized heart health advice and recommendations.</a:t>
            </a:r>
            <a:endParaRPr lang="en-US" sz="1813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285" y="7807673"/>
            <a:ext cx="1154758" cy="18477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309366" y="8038505"/>
            <a:ext cx="4134445" cy="320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Ongoing Support and Engagement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309367" y="8497789"/>
            <a:ext cx="8312349" cy="739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75"/>
              </a:lnSpc>
            </a:pPr>
            <a:r>
              <a:rPr lang="en-US" sz="181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chatbot offers ongoing support and encouragement to users, promoting positive health behaviors.</a:t>
            </a:r>
            <a:endParaRPr lang="en-US" sz="1813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345706-1A22-F9C0-CD55-B8139A6559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9"/>
          <a:stretch/>
        </p:blipFill>
        <p:spPr>
          <a:xfrm>
            <a:off x="11429999" y="0"/>
            <a:ext cx="685800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FDCB4173-800F-47A6-B097-6C8438DFD94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9112028-C6FB-474C-3EF9-D1570F68FCD8}"/>
              </a:ext>
            </a:extLst>
          </p:cNvPr>
          <p:cNvGrpSpPr/>
          <p:nvPr/>
        </p:nvGrpSpPr>
        <p:grpSpPr>
          <a:xfrm>
            <a:off x="0" y="6145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4FFB930-C0AC-C4CC-6933-F53677A01FAA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0FB3E7D-0818-AAD8-D508-96330CA94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66" y="805820"/>
            <a:ext cx="16387468" cy="86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6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A23FBFE-99F6-5FC9-FFBA-7F7D513C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19300"/>
            <a:ext cx="9998307" cy="4359018"/>
          </a:xfrm>
          <a:prstGeom prst="rect">
            <a:avLst/>
          </a:prstGeom>
        </p:spPr>
      </p:pic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62188626-9704-55E5-08E8-0F1B1A2B7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0" y="0"/>
            <a:ext cx="685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08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665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80046" y="1957536"/>
            <a:ext cx="68580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 dirty="0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Potential Impact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1080046" y="3334791"/>
            <a:ext cx="1543050" cy="2468761"/>
          </a:xfrm>
          <a:custGeom>
            <a:avLst/>
            <a:gdLst/>
            <a:ahLst/>
            <a:cxnLst/>
            <a:rect l="l" t="t" r="r" b="b"/>
            <a:pathLst>
              <a:path w="1543050" h="2468761">
                <a:moveTo>
                  <a:pt x="0" y="0"/>
                </a:moveTo>
                <a:lnTo>
                  <a:pt x="1543050" y="0"/>
                </a:lnTo>
                <a:lnTo>
                  <a:pt x="1543050" y="2468761"/>
                </a:lnTo>
                <a:lnTo>
                  <a:pt x="0" y="24687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" r="-3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85951" y="3614737"/>
            <a:ext cx="34290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Early Diagnosis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85951" y="4152305"/>
            <a:ext cx="7264004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Providing timely diagnosis can lead to better health outcomes.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1080046" y="5803552"/>
            <a:ext cx="1543050" cy="2468761"/>
          </a:xfrm>
          <a:custGeom>
            <a:avLst/>
            <a:gdLst/>
            <a:ahLst/>
            <a:cxnLst/>
            <a:rect l="l" t="t" r="r" b="b"/>
            <a:pathLst>
              <a:path w="1543050" h="2468761">
                <a:moveTo>
                  <a:pt x="0" y="0"/>
                </a:moveTo>
                <a:lnTo>
                  <a:pt x="1543050" y="0"/>
                </a:lnTo>
                <a:lnTo>
                  <a:pt x="1543050" y="2468762"/>
                </a:lnTo>
                <a:lnTo>
                  <a:pt x="0" y="2468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6" r="-3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085951" y="6083499"/>
            <a:ext cx="450071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Reduced Healthcare Burden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85951" y="7024241"/>
            <a:ext cx="7264004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Early diagnosis can potentially reduce the burden on the healthcare system.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99BE0-B3BC-E05E-4446-504D71BAE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02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662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626" y="1229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DDA9D71-56F8-3B7D-8F47-FB7E9035184A}"/>
              </a:ext>
            </a:extLst>
          </p:cNvPr>
          <p:cNvSpPr txBox="1"/>
          <p:nvPr/>
        </p:nvSpPr>
        <p:spPr>
          <a:xfrm>
            <a:off x="914400" y="1860843"/>
            <a:ext cx="16840200" cy="562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37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Introduction: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269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Problem Statement:</a:t>
            </a:r>
            <a:r>
              <a:rPr lang="en-US" sz="2690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2380" dirty="0">
                <a:solidFill>
                  <a:schemeClr val="bg1"/>
                </a:solidFill>
                <a:latin typeface="Barlow" panose="00000500000000000000" pitchFamily="2" charset="0"/>
              </a:rPr>
              <a:t>Importance of early heart disease diagnosis.</a:t>
            </a:r>
          </a:p>
          <a:p>
            <a:endParaRPr lang="en-US" sz="36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269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Project Objective:</a:t>
            </a:r>
            <a:r>
              <a:rPr lang="en-US" sz="2690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2380" dirty="0">
                <a:solidFill>
                  <a:schemeClr val="bg1"/>
                </a:solidFill>
                <a:latin typeface="Barlow" panose="00000500000000000000" pitchFamily="2" charset="0"/>
              </a:rPr>
              <a:t>To develop a chatbot capable of diagnosing heart disease based on symptoms.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269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Scope of the Project:</a:t>
            </a:r>
            <a:r>
              <a:rPr lang="en-US" sz="2690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2380" dirty="0">
                <a:solidFill>
                  <a:schemeClr val="bg1"/>
                </a:solidFill>
                <a:latin typeface="Barlow" panose="00000500000000000000" pitchFamily="2" charset="0"/>
              </a:rPr>
              <a:t>Addressing healthcare gaps with user-friendly AI.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 descr="preencoded.png">
            <a:extLst>
              <a:ext uri="{FF2B5EF4-FFF2-40B4-BE49-F238E27FC236}">
                <a16:creationId xmlns:a16="http://schemas.microsoft.com/office/drawing/2014/main" id="{C72ECE65-62AA-E438-43CC-E03551B3DB02}"/>
              </a:ext>
            </a:extLst>
          </p:cNvPr>
          <p:cNvSpPr/>
          <p:nvPr/>
        </p:nvSpPr>
        <p:spPr>
          <a:xfrm>
            <a:off x="662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665D4-49AE-2438-7E1D-D777E0B74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" y="0"/>
            <a:ext cx="18282583" cy="10287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FF8AAF-C873-7166-73FD-812C7C312726}"/>
              </a:ext>
            </a:extLst>
          </p:cNvPr>
          <p:cNvSpPr txBox="1"/>
          <p:nvPr/>
        </p:nvSpPr>
        <p:spPr>
          <a:xfrm>
            <a:off x="762000" y="2247900"/>
            <a:ext cx="14706600" cy="179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75" b="1" i="0" u="none" strike="noStrike" kern="1200" cap="none" spc="0" normalizeH="0" baseline="0" noProof="0" dirty="0">
                <a:ln>
                  <a:noFill/>
                </a:ln>
                <a:solidFill>
                  <a:srgbClr val="F0FCFF"/>
                </a:solidFill>
                <a:effectLst/>
                <a:uLnTx/>
                <a:uFillTx/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 to </a:t>
            </a:r>
            <a:r>
              <a:rPr kumimoji="0" lang="en-US" sz="5375" b="1" i="0" u="none" strike="noStrike" kern="1200" cap="none" spc="0" normalizeH="0" baseline="0" noProof="0" dirty="0" err="1">
                <a:ln>
                  <a:noFill/>
                </a:ln>
                <a:solidFill>
                  <a:srgbClr val="F0FCFF"/>
                </a:solidFill>
                <a:effectLst/>
                <a:uLnTx/>
                <a:uFillTx/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Dify</a:t>
            </a:r>
            <a:r>
              <a:rPr kumimoji="0" lang="en-US" sz="5375" b="1" i="0" u="none" strike="noStrike" kern="1200" cap="none" spc="0" normalizeH="0" baseline="0" noProof="0" dirty="0">
                <a:ln>
                  <a:noFill/>
                </a:ln>
                <a:solidFill>
                  <a:srgbClr val="F0FCFF"/>
                </a:solidFill>
                <a:effectLst/>
                <a:uLnTx/>
                <a:uFillTx/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AI and the Kaggle Heart Dataset</a:t>
            </a:r>
            <a:endParaRPr kumimoji="0" lang="en-US" sz="53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E769D12-0D49-9E7D-1BC1-002A5A379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879496"/>
            <a:ext cx="7986452" cy="2822693"/>
          </a:xfrm>
          <a:prstGeom prst="rect">
            <a:avLst/>
          </a:prstGeom>
        </p:spPr>
      </p:pic>
      <p:sp>
        <p:nvSpPr>
          <p:cNvPr id="31" name="Text 3">
            <a:extLst>
              <a:ext uri="{FF2B5EF4-FFF2-40B4-BE49-F238E27FC236}">
                <a16:creationId xmlns:a16="http://schemas.microsoft.com/office/drawing/2014/main" id="{E4B97616-CD26-A545-E560-8953EF942219}"/>
              </a:ext>
            </a:extLst>
          </p:cNvPr>
          <p:cNvSpPr/>
          <p:nvPr/>
        </p:nvSpPr>
        <p:spPr>
          <a:xfrm>
            <a:off x="9296400" y="4929187"/>
            <a:ext cx="3429000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688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Kaggle Heart Dataset</a:t>
            </a:r>
            <a:endParaRPr lang="en-US" sz="2688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21504C-2DCC-F999-EC72-A44565AA74F0}"/>
              </a:ext>
            </a:extLst>
          </p:cNvPr>
          <p:cNvSpPr txBox="1"/>
          <p:nvPr/>
        </p:nvSpPr>
        <p:spPr>
          <a:xfrm>
            <a:off x="9154080" y="5709080"/>
            <a:ext cx="9144000" cy="1188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375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Barlow" pitchFamily="34" charset="-122"/>
                <a:cs typeface="Barlow" pitchFamily="34" charset="-120"/>
              </a:rPr>
              <a:t>The Kaggle Heart CSV Dataset contains a wealth of information on cardiovascular health, including </a:t>
            </a:r>
            <a:r>
              <a:rPr kumimoji="0" lang="en-US" sz="2375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age, cholesterol levels, and blood pressure.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5576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A39A1-49AD-F08E-5E1F-6E46CEF876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FFDA2-634B-42AC-D4F2-44AC29138D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reeform 2" descr="preencoded.png">
            <a:extLst>
              <a:ext uri="{FF2B5EF4-FFF2-40B4-BE49-F238E27FC236}">
                <a16:creationId xmlns:a16="http://schemas.microsoft.com/office/drawing/2014/main" id="{8EAD83F2-AEDA-5DF7-1F12-4F8DA160ABC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5D887FF5-7D1C-5CD9-1436-7961791D50F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7BD859DD-5590-10DB-1D5E-5083A1C414F9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7" name="Freeform 5" descr="preencoded.png">
            <a:extLst>
              <a:ext uri="{FF2B5EF4-FFF2-40B4-BE49-F238E27FC236}">
                <a16:creationId xmlns:a16="http://schemas.microsoft.com/office/drawing/2014/main" id="{EB3E9CB7-FC80-AF4D-2EC7-EF7EC7162A1B}"/>
              </a:ext>
            </a:extLst>
          </p:cNvPr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E4DF87-19A7-787B-3230-C8350F6ACB2D}"/>
              </a:ext>
            </a:extLst>
          </p:cNvPr>
          <p:cNvSpPr txBox="1"/>
          <p:nvPr/>
        </p:nvSpPr>
        <p:spPr>
          <a:xfrm>
            <a:off x="7510670" y="1333500"/>
            <a:ext cx="10391361" cy="6141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370" b="1" dirty="0">
              <a:solidFill>
                <a:schemeClr val="bg1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  <a:p>
            <a:r>
              <a:rPr lang="en-US" sz="537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Innovation and Creativity:</a:t>
            </a:r>
          </a:p>
          <a:p>
            <a:endParaRPr lang="en-US" sz="5370" dirty="0">
              <a:solidFill>
                <a:schemeClr val="bg1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  <a:p>
            <a:endParaRPr lang="en-US" sz="5370" dirty="0">
              <a:solidFill>
                <a:schemeClr val="bg1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69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 Unique Idea:</a:t>
            </a:r>
            <a:r>
              <a:rPr lang="en-US" sz="2690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2690" dirty="0">
                <a:solidFill>
                  <a:schemeClr val="bg1"/>
                </a:solidFill>
                <a:latin typeface="Barlow" panose="00000500000000000000" pitchFamily="2" charset="0"/>
              </a:rPr>
              <a:t>Using </a:t>
            </a:r>
            <a:r>
              <a:rPr lang="en-US" sz="2690" dirty="0" err="1">
                <a:solidFill>
                  <a:schemeClr val="bg1"/>
                </a:solidFill>
                <a:latin typeface="Barlow" panose="00000500000000000000" pitchFamily="2" charset="0"/>
              </a:rPr>
              <a:t>Dify</a:t>
            </a:r>
            <a:r>
              <a:rPr lang="en-US" sz="2690" dirty="0">
                <a:solidFill>
                  <a:schemeClr val="bg1"/>
                </a:solidFill>
                <a:latin typeface="Barlow" panose="00000500000000000000" pitchFamily="2" charset="0"/>
              </a:rPr>
              <a:t> AI to build an interactive diagnosis tool.</a:t>
            </a:r>
          </a:p>
          <a:p>
            <a:endParaRPr lang="en-US" sz="269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69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 Inspiration:</a:t>
            </a:r>
            <a:r>
              <a:rPr lang="en-US" sz="5000" dirty="0">
                <a:solidFill>
                  <a:schemeClr val="bg1"/>
                </a:solidFill>
              </a:rPr>
              <a:t> </a:t>
            </a:r>
            <a:r>
              <a:rPr lang="en-US" sz="2380" dirty="0">
                <a:solidFill>
                  <a:schemeClr val="bg1"/>
                </a:solidFill>
                <a:latin typeface="Barlow" panose="00000500000000000000" pitchFamily="2" charset="0"/>
              </a:rPr>
              <a:t>The rising need for accessible health diagnostics.</a:t>
            </a:r>
          </a:p>
          <a:p>
            <a:endParaRPr lang="en-US" sz="238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69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 Creative Features:</a:t>
            </a:r>
            <a:r>
              <a:rPr lang="en-US" sz="2690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 </a:t>
            </a:r>
            <a:r>
              <a:rPr lang="en-US" sz="2380" dirty="0">
                <a:solidFill>
                  <a:schemeClr val="bg1"/>
                </a:solidFill>
                <a:latin typeface="Barlow" panose="00000500000000000000" pitchFamily="2" charset="0"/>
              </a:rPr>
              <a:t>Symptom-based interactions, real-time feedback, and an intuitive interface.</a:t>
            </a:r>
          </a:p>
        </p:txBody>
      </p:sp>
    </p:spTree>
    <p:extLst>
      <p:ext uri="{BB962C8B-B14F-4D97-AF65-F5344CB8AC3E}">
        <p14:creationId xmlns:p14="http://schemas.microsoft.com/office/powerpoint/2010/main" val="3764641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1DF4FCF0-9CC5-A946-53A5-E33B12E09C7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2D38654-609C-9366-C52C-A941DDD27BD1}"/>
              </a:ext>
            </a:extLst>
          </p:cNvPr>
          <p:cNvGrpSpPr/>
          <p:nvPr/>
        </p:nvGrpSpPr>
        <p:grpSpPr>
          <a:xfrm>
            <a:off x="-17206" y="0"/>
            <a:ext cx="18288000" cy="10287000"/>
            <a:chOff x="16388" y="-106680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88159A7-087C-930E-EE31-DD0FFBA27117}"/>
                </a:ext>
              </a:extLst>
            </p:cNvPr>
            <p:cNvSpPr/>
            <p:nvPr/>
          </p:nvSpPr>
          <p:spPr>
            <a:xfrm>
              <a:off x="16388" y="-106680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5926672-97CB-033C-3BA7-F454F4EF6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86" y="2089139"/>
            <a:ext cx="16460627" cy="61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70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0"/>
            <a:ext cx="685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39566" y="1073498"/>
            <a:ext cx="9350871" cy="1650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438"/>
              </a:lnSpc>
            </a:pPr>
            <a:r>
              <a:rPr lang="en-US" sz="5188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Detailed Technical Implementation</a:t>
            </a:r>
            <a:endParaRPr lang="en-US" sz="5188" dirty="0"/>
          </a:p>
        </p:txBody>
      </p:sp>
      <p:sp>
        <p:nvSpPr>
          <p:cNvPr id="4" name="Shape 1"/>
          <p:cNvSpPr/>
          <p:nvPr/>
        </p:nvSpPr>
        <p:spPr>
          <a:xfrm>
            <a:off x="1039566" y="3169444"/>
            <a:ext cx="4527054" cy="3555058"/>
          </a:xfrm>
          <a:prstGeom prst="roundRect">
            <a:avLst>
              <a:gd name="adj" fmla="val 1253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65052" y="3494932"/>
            <a:ext cx="3300561" cy="412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88"/>
              </a:lnSpc>
            </a:pPr>
            <a:r>
              <a:rPr lang="en-US" sz="2563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Preprocessing</a:t>
            </a:r>
            <a:endParaRPr lang="en-US" sz="2563" dirty="0"/>
          </a:p>
        </p:txBody>
      </p:sp>
      <p:sp>
        <p:nvSpPr>
          <p:cNvPr id="6" name="Text 3"/>
          <p:cNvSpPr/>
          <p:nvPr/>
        </p:nvSpPr>
        <p:spPr>
          <a:xfrm>
            <a:off x="1365051" y="4085630"/>
            <a:ext cx="3876080" cy="190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88"/>
              </a:lnSpc>
            </a:pPr>
            <a:r>
              <a:rPr lang="en-US" sz="231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Kaggle Heart Dataset was preprocessed to clean, transform, and prepare it for training the chatbot.</a:t>
            </a:r>
            <a:endParaRPr lang="en-US" sz="2313" dirty="0"/>
          </a:p>
        </p:txBody>
      </p:sp>
      <p:sp>
        <p:nvSpPr>
          <p:cNvPr id="7" name="Shape 4"/>
          <p:cNvSpPr/>
          <p:nvPr/>
        </p:nvSpPr>
        <p:spPr>
          <a:xfrm>
            <a:off x="5863531" y="3169444"/>
            <a:ext cx="4527054" cy="3555058"/>
          </a:xfrm>
          <a:prstGeom prst="roundRect">
            <a:avLst>
              <a:gd name="adj" fmla="val 1253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189018" y="3494932"/>
            <a:ext cx="3876080" cy="825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88"/>
              </a:lnSpc>
            </a:pPr>
            <a:r>
              <a:rPr lang="en-US" sz="2563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Machine Learning Model Training</a:t>
            </a:r>
            <a:endParaRPr lang="en-US" sz="2563" dirty="0"/>
          </a:p>
        </p:txBody>
      </p:sp>
      <p:sp>
        <p:nvSpPr>
          <p:cNvPr id="9" name="Text 6"/>
          <p:cNvSpPr/>
          <p:nvPr/>
        </p:nvSpPr>
        <p:spPr>
          <a:xfrm>
            <a:off x="6189018" y="4498181"/>
            <a:ext cx="3876080" cy="190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88"/>
              </a:lnSpc>
            </a:pPr>
            <a:r>
              <a:rPr lang="en-US" sz="231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machine learning model was trained on the preprocessed data using Dify AI's model training capabilities.</a:t>
            </a:r>
            <a:endParaRPr lang="en-US" sz="2313" dirty="0"/>
          </a:p>
        </p:txBody>
      </p:sp>
      <p:sp>
        <p:nvSpPr>
          <p:cNvPr id="10" name="Shape 7"/>
          <p:cNvSpPr/>
          <p:nvPr/>
        </p:nvSpPr>
        <p:spPr>
          <a:xfrm>
            <a:off x="1039566" y="7021414"/>
            <a:ext cx="9350871" cy="2192090"/>
          </a:xfrm>
          <a:prstGeom prst="roundRect">
            <a:avLst>
              <a:gd name="adj" fmla="val 2032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365052" y="7346901"/>
            <a:ext cx="6356896" cy="412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88"/>
              </a:lnSpc>
            </a:pPr>
            <a:r>
              <a:rPr lang="en-US" sz="2563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Natural Language Processing Integration</a:t>
            </a:r>
            <a:endParaRPr lang="en-US" sz="2563" dirty="0"/>
          </a:p>
        </p:txBody>
      </p:sp>
      <p:sp>
        <p:nvSpPr>
          <p:cNvPr id="12" name="Text 9"/>
          <p:cNvSpPr/>
          <p:nvPr/>
        </p:nvSpPr>
        <p:spPr>
          <a:xfrm>
            <a:off x="1365051" y="7937600"/>
            <a:ext cx="8699898" cy="950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88"/>
              </a:lnSpc>
            </a:pPr>
            <a:r>
              <a:rPr lang="en-US" sz="231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Dify AI's NLP capabilities were used to enable the chatbot to understand and respond to user queries.</a:t>
            </a:r>
            <a:endParaRPr lang="en-US" sz="2313" dirty="0"/>
          </a:p>
        </p:txBody>
      </p:sp>
    </p:spTree>
    <p:extLst>
      <p:ext uri="{BB962C8B-B14F-4D97-AF65-F5344CB8AC3E}">
        <p14:creationId xmlns:p14="http://schemas.microsoft.com/office/powerpoint/2010/main" val="1231045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5727"/>
            <a:ext cx="18288000" cy="10287000"/>
            <a:chOff x="93365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93365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80046" y="820788"/>
            <a:ext cx="68580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 dirty="0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Key Challenges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1080046" y="2198042"/>
            <a:ext cx="771525" cy="771525"/>
          </a:xfrm>
          <a:custGeom>
            <a:avLst/>
            <a:gdLst/>
            <a:ahLst/>
            <a:cxnLst/>
            <a:rect l="l" t="t" r="r" b="b"/>
            <a:pathLst>
              <a:path w="771525" h="771525">
                <a:moveTo>
                  <a:pt x="0" y="0"/>
                </a:moveTo>
                <a:lnTo>
                  <a:pt x="771525" y="0"/>
                </a:lnTo>
                <a:lnTo>
                  <a:pt x="771525" y="771526"/>
                </a:lnTo>
                <a:lnTo>
                  <a:pt x="0" y="7715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80046" y="3249514"/>
            <a:ext cx="388307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Accuracy and Reliability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0046" y="4086374"/>
            <a:ext cx="4403526" cy="158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Ensuring the chatbot's predictions are accurate and reliable.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5946427" y="2198042"/>
            <a:ext cx="771525" cy="771525"/>
          </a:xfrm>
          <a:custGeom>
            <a:avLst/>
            <a:gdLst/>
            <a:ahLst/>
            <a:cxnLst/>
            <a:rect l="l" t="t" r="r" b="b"/>
            <a:pathLst>
              <a:path w="771525" h="771525">
                <a:moveTo>
                  <a:pt x="0" y="0"/>
                </a:moveTo>
                <a:lnTo>
                  <a:pt x="771525" y="0"/>
                </a:lnTo>
                <a:lnTo>
                  <a:pt x="771525" y="771526"/>
                </a:lnTo>
                <a:lnTo>
                  <a:pt x="0" y="7715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946427" y="3249514"/>
            <a:ext cx="34290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Privacy and Security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46427" y="3787080"/>
            <a:ext cx="4403526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Protecting user privacy and security of sensitive health data.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1080046" y="6299001"/>
            <a:ext cx="771525" cy="771525"/>
          </a:xfrm>
          <a:custGeom>
            <a:avLst/>
            <a:gdLst/>
            <a:ahLst/>
            <a:cxnLst/>
            <a:rect l="l" t="t" r="r" b="b"/>
            <a:pathLst>
              <a:path w="771525" h="771525">
                <a:moveTo>
                  <a:pt x="0" y="0"/>
                </a:moveTo>
                <a:lnTo>
                  <a:pt x="771525" y="0"/>
                </a:lnTo>
                <a:lnTo>
                  <a:pt x="771525" y="771525"/>
                </a:lnTo>
                <a:lnTo>
                  <a:pt x="0" y="771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80046" y="7350473"/>
            <a:ext cx="4403526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User Adoption and Engagement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0046" y="8316665"/>
            <a:ext cx="4403526" cy="10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Encouraging user adoption and engagement with the chatbot.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68A7D2C4-232F-D21D-2AB9-33CD2338661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8A79B6C-B06B-6C74-FC32-8FD99F99F605}"/>
              </a:ext>
            </a:extLst>
          </p:cNvPr>
          <p:cNvGrpSpPr/>
          <p:nvPr/>
        </p:nvGrpSpPr>
        <p:grpSpPr>
          <a:xfrm>
            <a:off x="0" y="13519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75FC6FF-C6F2-9E71-77DD-121DBDE38DD4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F3C8BBA8-5FDB-5E75-F2E3-FF34F84F6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8288000" cy="34120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9149FC-35FE-FA47-5DF1-037A15DD3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848100"/>
            <a:ext cx="16741067" cy="56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2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37EA2E91-D1C1-88DA-0477-9D79437FD18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097C66D-1D5C-51FB-E9D7-30A0C2D0B155}"/>
              </a:ext>
            </a:extLst>
          </p:cNvPr>
          <p:cNvGrpSpPr/>
          <p:nvPr/>
        </p:nvGrpSpPr>
        <p:grpSpPr>
          <a:xfrm>
            <a:off x="-4916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FB9874B-D9AE-6311-76ED-EE5EE3E5CB4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2E90A815-013E-A5DF-E63F-AED64A384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8288000" cy="36967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610E02-D014-7BD2-9217-84AC6AB12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26" y="4457700"/>
            <a:ext cx="16655716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57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431</Words>
  <Application>Microsoft Office PowerPoint</Application>
  <PresentationFormat>Custom</PresentationFormat>
  <Paragraphs>75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Spline Sans Bold</vt:lpstr>
      <vt:lpstr>Calibri</vt:lpstr>
      <vt:lpstr>Arimo Bold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Heart-Disease-Diagnosis-Chatbot-using-DifY-AI.pptx</dc:title>
  <cp:lastModifiedBy>MANI KANTA</cp:lastModifiedBy>
  <cp:revision>5</cp:revision>
  <dcterms:created xsi:type="dcterms:W3CDTF">2006-08-16T00:00:00Z</dcterms:created>
  <dcterms:modified xsi:type="dcterms:W3CDTF">2025-01-26T13:48:30Z</dcterms:modified>
  <dc:identifier>DAGdQ7N-AvQ</dc:identifier>
</cp:coreProperties>
</file>